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72" r:id="rId4"/>
    <p:sldId id="273" r:id="rId5"/>
    <p:sldId id="275" r:id="rId6"/>
    <p:sldId id="276" r:id="rId7"/>
    <p:sldId id="277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50E43-C434-4D13-A9AA-93203A1909D5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28944B-9974-4C05-9862-25CF9FE8A4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38B94-C410-4F94-8B47-D37241088214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D0849-8793-4B9D-8AE3-70202004B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4764F-DBD8-42AF-BF82-270C49B0043A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72C17-6BD0-4C1C-B10F-D68D25927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AACF7-055F-4004-BCC4-87C0D536EB93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1682B-0633-4B41-B195-585F44075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22138-ABBE-4205-9CDA-0937CB349300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13870-377C-4672-8253-088E1A3563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4DA66-CFBF-468A-9CF0-DED704F904D3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DA52B-A8D7-48E6-8CE7-C833E4711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8B8B6-BE66-4A4C-A017-3880488A8E02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A2611-D59A-4600-8593-AA1A3C771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6DE70-E31B-4824-B971-2DBA375954BE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89C10-CEF4-4D80-B698-5B0CD3BD7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3B796-547E-4F87-A81E-5A3E55ED2A08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F8E50-1266-444E-8643-C59F6E0CC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6598B-1157-436C-9B84-5A482CC660BA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DE01-411F-454C-B11D-846EF347C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2A018-160A-4287-B44C-E705CFDCE525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32A56-8238-48DE-ACB5-DC4F4004A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00EF5C5-01BB-4495-97B9-2FA1A59A6151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187CB7C-EC37-4A5E-B274-65EAD424E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3" r:id="rId3"/>
    <p:sldLayoutId id="2147483790" r:id="rId4"/>
    <p:sldLayoutId id="2147483789" r:id="rId5"/>
    <p:sldLayoutId id="2147483788" r:id="rId6"/>
    <p:sldLayoutId id="2147483787" r:id="rId7"/>
    <p:sldLayoutId id="2147483794" r:id="rId8"/>
    <p:sldLayoutId id="2147483795" r:id="rId9"/>
    <p:sldLayoutId id="2147483786" r:id="rId10"/>
    <p:sldLayoutId id="21474837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C0E5AF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FEB80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FEB80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a</a:t>
            </a:r>
            <a:r>
              <a:rPr lang="en-US" sz="2000" dirty="0" smtClean="0">
                <a:solidFill>
                  <a:schemeClr val="tx1"/>
                </a:solidFill>
              </a:rPr>
              <a:t>. Access information from a variety of primary and secondary </a:t>
            </a:r>
            <a:r>
              <a:rPr lang="en-US" sz="2000" dirty="0" smtClean="0">
                <a:solidFill>
                  <a:schemeClr val="tx1"/>
                </a:solidFill>
              </a:rPr>
              <a:t>sources</a:t>
            </a:r>
            <a:r>
              <a:rPr lang="en-US" sz="2000" dirty="0" smtClean="0">
                <a:solidFill>
                  <a:schemeClr val="tx1"/>
                </a:solidFill>
              </a:rPr>
              <a:t>, including electronic text, experts, and prime resources, to locate </a:t>
            </a:r>
            <a:r>
              <a:rPr lang="en-US" sz="2000" dirty="0" smtClean="0">
                <a:solidFill>
                  <a:schemeClr val="tx1"/>
                </a:solidFill>
              </a:rPr>
              <a:t>information </a:t>
            </a:r>
            <a:r>
              <a:rPr lang="en-US" sz="2000" dirty="0" smtClean="0">
                <a:solidFill>
                  <a:schemeClr val="tx1"/>
                </a:solidFill>
              </a:rPr>
              <a:t>relevant to research questioning.</a:t>
            </a:r>
            <a:endParaRPr lang="en-US" sz="2000" dirty="0" smtClean="0"/>
          </a:p>
        </p:txBody>
      </p:sp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algn="l"/>
            <a:r>
              <a:rPr sz="2400" smtClean="0">
                <a:solidFill>
                  <a:schemeClr val="tx1"/>
                </a:solidFill>
              </a:rPr>
              <a:t>8</a:t>
            </a:r>
            <a:r>
              <a:rPr sz="2400" baseline="30000" smtClean="0">
                <a:solidFill>
                  <a:schemeClr val="tx1"/>
                </a:solidFill>
              </a:rPr>
              <a:t>th</a:t>
            </a:r>
            <a:r>
              <a:rPr sz="2400" smtClean="0">
                <a:solidFill>
                  <a:schemeClr val="tx1"/>
                </a:solidFill>
              </a:rPr>
              <a:t> Grade</a:t>
            </a:r>
            <a:br>
              <a:rPr sz="2400" smtClean="0">
                <a:solidFill>
                  <a:schemeClr val="tx1"/>
                </a:solidFill>
              </a:rPr>
            </a:br>
            <a:r>
              <a:rPr sz="2400" smtClean="0">
                <a:solidFill>
                  <a:schemeClr val="tx1"/>
                </a:solidFill>
              </a:rPr>
              <a:t>Accessing </a:t>
            </a:r>
            <a:r>
              <a:rPr sz="2400" smtClean="0">
                <a:solidFill>
                  <a:schemeClr val="tx1"/>
                </a:solidFill>
              </a:rPr>
              <a:t>Information</a:t>
            </a:r>
            <a:r>
              <a:rPr lang="en-US" sz="2400" dirty="0" smtClean="0">
                <a:solidFill>
                  <a:schemeClr val="tx1"/>
                </a:solidFill>
              </a:rPr>
              <a:t>—</a:t>
            </a:r>
            <a:r>
              <a:rPr sz="2400" smtClean="0">
                <a:solidFill>
                  <a:schemeClr val="tx1"/>
                </a:solidFill>
              </a:rPr>
              <a:t>Select the best source for a given </a:t>
            </a:r>
            <a:r>
              <a:rPr sz="2400" smtClean="0">
                <a:solidFill>
                  <a:schemeClr val="tx1"/>
                </a:solidFill>
              </a:rPr>
              <a:t>purpose, locate information relevant to research questioning.</a:t>
            </a:r>
            <a:endParaRPr sz="2400" smtClean="0">
              <a:solidFill>
                <a:schemeClr val="tx1"/>
              </a:solidFill>
            </a:endParaRPr>
          </a:p>
        </p:txBody>
      </p:sp>
      <p:pic>
        <p:nvPicPr>
          <p:cNvPr id="13315" name="Picture 3" descr="C:\Documents and Settings\maxweel\Local Settings\Temporary Internet Files\Content.IE5\OP2NO5QV\MCj042606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3937814"/>
            <a:ext cx="2590799" cy="2497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295400"/>
            <a:ext cx="7848600" cy="5334000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Encyclopedia: book or set of books containing articles on various topics, usually in alphabetical arrangement, covering all branches of knowledge or, less commonly, all aspects of one subject.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Dictionary: Book that gives the meaning of words as well as pronunciations.  Some specialized dictionaries can help you learn about words relating to a particular subject.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Thesaurus: a dictionary with synonyms and antonyms.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Periodicals include magazines, newspapers, scientific journals, and other materials that are published daily, weekly, or monthly.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Almanac: A usually annual reference book composed of various lists, tables, and often brief articles relating to a particular field or many general fields.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Atlas: A book of maps.  It may also contain information about a land region, such as its climate and </a:t>
            </a:r>
            <a:r>
              <a:rPr lang="en-US" sz="3400" dirty="0" smtClean="0"/>
              <a:t>terrain, latitude and longitude, topography, population figures, elevations, settlement patterns, agricultural patterns, and transportation routes.</a:t>
            </a:r>
            <a:endParaRPr lang="en-US" sz="34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Directory: a list of information with names and addresses, like a fan club list.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3400" dirty="0" smtClean="0"/>
              <a:t>People: great sources of oral history and people are primary sources</a:t>
            </a:r>
            <a:r>
              <a:rPr lang="en-US" sz="3400" dirty="0" smtClean="0"/>
              <a:t>.</a:t>
            </a:r>
            <a:endParaRPr lang="en-US" dirty="0"/>
          </a:p>
        </p:txBody>
      </p:sp>
      <p:pic>
        <p:nvPicPr>
          <p:cNvPr id="14339" name="Picture 2" descr="C:\Documents and Settings\maxweel\Local Settings\Temporary Internet Files\Content.IE5\ULWJ6L25\MPj04393700000[1].jpg"/>
          <p:cNvPicPr>
            <a:picLocks noChangeAspect="1" noChangeArrowheads="1"/>
          </p:cNvPicPr>
          <p:nvPr/>
        </p:nvPicPr>
        <p:blipFill>
          <a:blip r:embed="rId2" cstate="print"/>
          <a:srcRect l="24978"/>
          <a:stretch>
            <a:fillRect/>
          </a:stretch>
        </p:blipFill>
        <p:spPr bwMode="auto">
          <a:xfrm>
            <a:off x="7086600" y="304800"/>
            <a:ext cx="1220788" cy="108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Searching for information: 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2819400"/>
          </a:xfrm>
        </p:spPr>
        <p:txBody>
          <a:bodyPr>
            <a:normAutofit fontScale="925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Key words: Entries in encyclopedias are arranged alphabetically by key words.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Try to narrow the focus of your search by beginning with the most specific key word.  (For example, </a:t>
            </a:r>
            <a:r>
              <a:rPr lang="en-US" i="1" dirty="0" smtClean="0"/>
              <a:t>rock music </a:t>
            </a:r>
            <a:r>
              <a:rPr lang="en-US" dirty="0" smtClean="0"/>
              <a:t>will be listed under R, because the key word is </a:t>
            </a:r>
            <a:r>
              <a:rPr lang="en-US" i="1" dirty="0" smtClean="0"/>
              <a:t>rock</a:t>
            </a:r>
            <a:r>
              <a:rPr lang="en-US" dirty="0" smtClean="0"/>
              <a:t>.)  If the word you choose is too specific, broaden your focus a little at a time.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15363" name="Picture 3" descr="p 141.tif"/>
          <p:cNvPicPr>
            <a:picLocks noChangeAspect="1"/>
          </p:cNvPicPr>
          <p:nvPr/>
        </p:nvPicPr>
        <p:blipFill>
          <a:blip r:embed="rId2"/>
          <a:srcRect l="8171" t="8888" r="19197" b="72221"/>
          <a:stretch>
            <a:fillRect/>
          </a:stretch>
        </p:blipFill>
        <p:spPr bwMode="auto">
          <a:xfrm>
            <a:off x="457200" y="3810000"/>
            <a:ext cx="8145463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p 141.tif"/>
          <p:cNvPicPr>
            <a:picLocks noChangeAspect="1"/>
          </p:cNvPicPr>
          <p:nvPr/>
        </p:nvPicPr>
        <p:blipFill>
          <a:blip r:embed="rId2"/>
          <a:srcRect l="3134" t="27779" r="15393" b="3333"/>
          <a:stretch>
            <a:fillRect/>
          </a:stretch>
        </p:blipFill>
        <p:spPr bwMode="auto">
          <a:xfrm>
            <a:off x="1600200" y="152400"/>
            <a:ext cx="5943600" cy="652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705600" y="6248400"/>
            <a:ext cx="838200" cy="4572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00200" y="6172200"/>
            <a:ext cx="533400" cy="4572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400800" y="1219200"/>
            <a:ext cx="533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71800" y="1143000"/>
            <a:ext cx="304800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228600" y="1524000"/>
            <a:ext cx="1676400" cy="449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5.1a: Access information from a variety of primary and secondary sources, including electronic text, experts, and prime resources, to locate information relevant to research questioning.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p 144.tif"/>
          <p:cNvPicPr>
            <a:picLocks noChangeAspect="1"/>
          </p:cNvPicPr>
          <p:nvPr/>
        </p:nvPicPr>
        <p:blipFill>
          <a:blip r:embed="rId2"/>
          <a:srcRect l="20799" t="44444" r="9386" b="16667"/>
          <a:stretch>
            <a:fillRect/>
          </a:stretch>
        </p:blipFill>
        <p:spPr bwMode="auto">
          <a:xfrm>
            <a:off x="2209800" y="228600"/>
            <a:ext cx="4724400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5" descr="p 145.tif"/>
          <p:cNvPicPr>
            <a:picLocks noChangeAspect="1"/>
          </p:cNvPicPr>
          <p:nvPr/>
        </p:nvPicPr>
        <p:blipFill>
          <a:blip r:embed="rId3"/>
          <a:srcRect l="11092" t="10001" r="14925" b="64444"/>
          <a:stretch>
            <a:fillRect/>
          </a:stretch>
        </p:blipFill>
        <p:spPr bwMode="auto">
          <a:xfrm>
            <a:off x="228600" y="3505200"/>
            <a:ext cx="69342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7-Point Star 3"/>
          <p:cNvSpPr/>
          <p:nvPr/>
        </p:nvSpPr>
        <p:spPr>
          <a:xfrm>
            <a:off x="0" y="533400"/>
            <a:ext cx="2590800" cy="19812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609600" y="1143000"/>
            <a:ext cx="152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Perpetua" pitchFamily="18" charset="0"/>
              </a:rPr>
              <a:t>Encyclopedias vs. Almanacs</a:t>
            </a:r>
          </a:p>
        </p:txBody>
      </p:sp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7086600" y="533400"/>
            <a:ext cx="1752600" cy="424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5.1a: Access information from a variety of primary and secondary sources, including electronic text, experts, and prime resources, to locate information relevant to research questioning.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p 146.tif"/>
          <p:cNvPicPr>
            <a:picLocks noChangeAspect="1"/>
          </p:cNvPicPr>
          <p:nvPr/>
        </p:nvPicPr>
        <p:blipFill>
          <a:blip r:embed="rId2"/>
          <a:srcRect l="16835" t="11111" r="3857" b="49207"/>
          <a:stretch>
            <a:fillRect/>
          </a:stretch>
        </p:blipFill>
        <p:spPr bwMode="auto">
          <a:xfrm>
            <a:off x="381000" y="152400"/>
            <a:ext cx="51054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p 147.tif"/>
          <p:cNvPicPr>
            <a:picLocks noChangeAspect="1"/>
          </p:cNvPicPr>
          <p:nvPr/>
        </p:nvPicPr>
        <p:blipFill>
          <a:blip r:embed="rId3"/>
          <a:srcRect l="9625" t="10121" r="16835" b="62161"/>
          <a:stretch>
            <a:fillRect/>
          </a:stretch>
        </p:blipFill>
        <p:spPr bwMode="auto">
          <a:xfrm>
            <a:off x="533400" y="3429000"/>
            <a:ext cx="6553200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7010400" y="1447800"/>
            <a:ext cx="1752600" cy="4322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5.1a: Access information from a variety of primary and secondary sources, including electronic text, experts, and prime resources, to locate information relevant to research questioning.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p 147.tif"/>
          <p:cNvPicPr>
            <a:picLocks noChangeAspect="1"/>
          </p:cNvPicPr>
          <p:nvPr/>
        </p:nvPicPr>
        <p:blipFill>
          <a:blip r:embed="rId2"/>
          <a:srcRect l="3857" t="39999" r="15393" b="25555"/>
          <a:stretch>
            <a:fillRect/>
          </a:stretch>
        </p:blipFill>
        <p:spPr bwMode="auto">
          <a:xfrm>
            <a:off x="533400" y="1066800"/>
            <a:ext cx="82597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5410200" y="4800600"/>
            <a:ext cx="3352800" cy="1754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Standard 5.1a: Access information from a variety of primary and secondary sources, including electronic text, experts, and prime resources, to locate information relevant to research questioning.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1312</TotalTime>
  <Words>437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8th Grade Accessing Information—Select the best source for a given purpose, locate information relevant to research questioning.</vt:lpstr>
      <vt:lpstr>The sources</vt:lpstr>
      <vt:lpstr>Searching for information: Key words</vt:lpstr>
      <vt:lpstr>Slide 4</vt:lpstr>
      <vt:lpstr>Slide 5</vt:lpstr>
      <vt:lpstr>Slide 6</vt:lpstr>
      <vt:lpstr>Slide 7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 Materials Scavenger Hunt</dc:title>
  <dc:creator>maxweel</dc:creator>
  <cp:lastModifiedBy>maxweel</cp:lastModifiedBy>
  <cp:revision>110</cp:revision>
  <dcterms:created xsi:type="dcterms:W3CDTF">2008-09-11T19:32:32Z</dcterms:created>
  <dcterms:modified xsi:type="dcterms:W3CDTF">2010-10-06T17:13:10Z</dcterms:modified>
</cp:coreProperties>
</file>